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56" r:id="rId2"/>
    <p:sldId id="258" r:id="rId3"/>
    <p:sldId id="293" r:id="rId4"/>
    <p:sldId id="320" r:id="rId5"/>
    <p:sldId id="310" r:id="rId6"/>
    <p:sldId id="314" r:id="rId7"/>
    <p:sldId id="325" r:id="rId8"/>
    <p:sldId id="315" r:id="rId9"/>
    <p:sldId id="316" r:id="rId10"/>
    <p:sldId id="324" r:id="rId11"/>
    <p:sldId id="317" r:id="rId12"/>
    <p:sldId id="327" r:id="rId13"/>
    <p:sldId id="318" r:id="rId14"/>
    <p:sldId id="326" r:id="rId15"/>
  </p:sldIdLst>
  <p:sldSz cx="9144000" cy="6858000" type="screen4x3"/>
  <p:notesSz cx="6858000" cy="9144000"/>
  <p:defaultTextStyle>
    <a:defPPr>
      <a:defRPr lang="sr-Latn-C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660"/>
  </p:normalViewPr>
  <p:slideViewPr>
    <p:cSldViewPr snapToGrid="0">
      <p:cViewPr varScale="1">
        <p:scale>
          <a:sx n="84" d="100"/>
          <a:sy n="84" d="100"/>
        </p:scale>
        <p:origin x="-103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4" d="100"/>
          <a:sy n="64" d="100"/>
        </p:scale>
        <p:origin x="-280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07ABC52-A62B-462D-B006-1A4708A9DE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19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C54EE1-3DD5-4805-AC31-B63BED8E8750}" type="slidenum">
              <a:rPr lang="en-US"/>
              <a:pPr/>
              <a:t>1</a:t>
            </a:fld>
            <a:endParaRPr lang="en-US"/>
          </a:p>
        </p:txBody>
      </p:sp>
      <p:sp>
        <p:nvSpPr>
          <p:cNvPr id="839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27804E-E2A1-4176-A812-35F6DE01404E}" type="slidenum">
              <a:rPr lang="en-US"/>
              <a:pPr/>
              <a:t>2</a:t>
            </a:fld>
            <a:endParaRPr 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921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2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22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922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2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3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3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2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924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4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5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5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sr-Latn-CS" noProof="0" smtClean="0"/>
              <a:t>Click to edit Master title style</a:t>
            </a:r>
          </a:p>
        </p:txBody>
      </p:sp>
      <p:sp>
        <p:nvSpPr>
          <p:cNvPr id="92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sr-Latn-CS" noProof="0" smtClean="0"/>
              <a:t>Click to edit Master subtitle style</a:t>
            </a:r>
          </a:p>
        </p:txBody>
      </p:sp>
      <p:sp>
        <p:nvSpPr>
          <p:cNvPr id="9260" name="Rectangle 44"/>
          <p:cNvSpPr>
            <a:spLocks noChangeArrowheads="1"/>
          </p:cNvSpPr>
          <p:nvPr/>
        </p:nvSpPr>
        <p:spPr bwMode="auto">
          <a:xfrm>
            <a:off x="0" y="6400800"/>
            <a:ext cx="80073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/>
          <a:p>
            <a:pPr algn="l"/>
            <a:r>
              <a:rPr lang="en-US" sz="1200" smtClean="0">
                <a:latin typeface="Arial" charset="0"/>
                <a:cs typeface="Arial" charset="0"/>
              </a:rPr>
              <a:t>IV SAVJETOVANJE</a:t>
            </a:r>
            <a:r>
              <a:rPr lang="sr-Latn-RS" sz="1200" baseline="0" smtClean="0">
                <a:latin typeface="Arial" charset="0"/>
                <a:cs typeface="Arial" charset="0"/>
              </a:rPr>
              <a:t> </a:t>
            </a:r>
            <a:r>
              <a:rPr lang="en-US" sz="1200" smtClean="0">
                <a:latin typeface="Arial" charset="0"/>
                <a:cs typeface="Arial" charset="0"/>
              </a:rPr>
              <a:t>CG KO CIGRE</a:t>
            </a:r>
            <a:r>
              <a:rPr lang="sr-Latn-RS" sz="1200" smtClean="0">
                <a:latin typeface="Arial" charset="0"/>
                <a:cs typeface="Arial" charset="0"/>
              </a:rPr>
              <a:t> 2015, A2-04	</a:t>
            </a:r>
            <a:r>
              <a:rPr lang="en-US" sz="1200" smtClean="0">
                <a:latin typeface="Arial" charset="0"/>
                <a:cs typeface="Arial" charset="0"/>
              </a:rPr>
              <a:t>Dr </a:t>
            </a:r>
            <a:r>
              <a:rPr lang="en-US" sz="1200">
                <a:latin typeface="Arial" charset="0"/>
                <a:cs typeface="Arial" charset="0"/>
              </a:rPr>
              <a:t>Aleksandar Nikoli</a:t>
            </a:r>
            <a:r>
              <a:rPr lang="sr-Latn-RS" sz="1200">
                <a:latin typeface="Arial" charset="0"/>
                <a:cs typeface="Arial" charset="0"/>
              </a:rPr>
              <a:t>ć</a:t>
            </a:r>
            <a:r>
              <a:rPr lang="en-US" sz="1200">
                <a:latin typeface="Arial" charset="0"/>
                <a:cs typeface="Arial" charset="0"/>
              </a:rPr>
              <a:t>, </a:t>
            </a:r>
            <a:r>
              <a:rPr lang="en-US" sz="1200" i="1">
                <a:latin typeface="Arial" charset="0"/>
                <a:cs typeface="Arial" charset="0"/>
              </a:rPr>
              <a:t>E</a:t>
            </a:r>
            <a:r>
              <a:rPr lang="sr-Latn-RS" sz="1200" i="1">
                <a:latin typeface="Arial" charset="0"/>
                <a:cs typeface="Arial" charset="0"/>
              </a:rPr>
              <a:t>lektrotehnički</a:t>
            </a:r>
            <a:r>
              <a:rPr lang="en-US" sz="1200" i="1">
                <a:latin typeface="Arial" charset="0"/>
                <a:cs typeface="Arial" charset="0"/>
              </a:rPr>
              <a:t> Institut Nikola Tesla</a:t>
            </a:r>
          </a:p>
        </p:txBody>
      </p:sp>
      <p:sp>
        <p:nvSpPr>
          <p:cNvPr id="9261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875588" y="6400800"/>
            <a:ext cx="1268412" cy="457200"/>
          </a:xfrm>
        </p:spPr>
        <p:txBody>
          <a:bodyPr anchor="b"/>
          <a:lstStyle>
            <a:lvl1pPr>
              <a:defRPr sz="1200">
                <a:effectLst/>
                <a:latin typeface="+mj-lt"/>
                <a:cs typeface="Arial" charset="0"/>
              </a:defRPr>
            </a:lvl1pPr>
          </a:lstStyle>
          <a:p>
            <a:fld id="{4745DFFC-7955-4EAF-AA96-502E18780A3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0EECCEF-A709-474C-BD70-96980FA0060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38743411"/>
      </p:ext>
    </p:extLst>
  </p:cSld>
  <p:clrMapOvr>
    <a:masterClrMapping/>
  </p:clrMapOvr>
  <p:transition spd="slow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6962CF-F6BE-4580-9FF1-6FAC71AAA05A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64122549"/>
      </p:ext>
    </p:extLst>
  </p:cSld>
  <p:clrMapOvr>
    <a:masterClrMapping/>
  </p:clrMapOvr>
  <p:transition spd="slow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7A1726-CCBB-4B12-B625-A86CAA891D0E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881374713"/>
      </p:ext>
    </p:extLst>
  </p:cSld>
  <p:clrMapOvr>
    <a:masterClrMapping/>
  </p:clrMapOvr>
  <p:transition spd="slow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2B1B70F-E0CB-4451-952D-39C1CA0C51FE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792362103"/>
      </p:ext>
    </p:extLst>
  </p:cSld>
  <p:clrMapOvr>
    <a:masterClrMapping/>
  </p:clrMapOvr>
  <p:transition spd="slow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27CA2-80FF-4C03-B94B-DDF92F2B8FB8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3214767276"/>
      </p:ext>
    </p:extLst>
  </p:cSld>
  <p:clrMapOvr>
    <a:masterClrMapping/>
  </p:clrMapOvr>
  <p:transition spd="slow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D5A9AB-DAB7-4AE0-9156-F09F8AFE9E29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997563093"/>
      </p:ext>
    </p:extLst>
  </p:cSld>
  <p:clrMapOvr>
    <a:masterClrMapping/>
  </p:clrMapOvr>
  <p:transition spd="slow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A8A302-ABCF-4D99-B5D5-DA52A09C439F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1970676875"/>
      </p:ext>
    </p:extLst>
  </p:cSld>
  <p:clrMapOvr>
    <a:masterClrMapping/>
  </p:clrMapOvr>
  <p:transition spd="slow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064E9-BBB5-49DF-95B8-7555EFC429D6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4168081331"/>
      </p:ext>
    </p:extLst>
  </p:cSld>
  <p:clrMapOvr>
    <a:masterClrMapping/>
  </p:clrMapOvr>
  <p:transition spd="slow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60FA5EF-4AFA-4209-B96E-3D1BF47A4DD3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595718247"/>
      </p:ext>
    </p:extLst>
  </p:cSld>
  <p:clrMapOvr>
    <a:masterClrMapping/>
  </p:clrMapOvr>
  <p:transition spd="slow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r-Latn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0FFC66F-DF9B-45D6-9525-4D3686E35486}" type="slidenum">
              <a:rPr lang="sr-Latn-CS"/>
              <a:pPr/>
              <a:t>‹#›</a:t>
            </a:fld>
            <a:endParaRPr lang="sr-Latn-CS"/>
          </a:p>
        </p:txBody>
      </p:sp>
    </p:spTree>
    <p:extLst>
      <p:ext uri="{BB962C8B-B14F-4D97-AF65-F5344CB8AC3E}">
        <p14:creationId xmlns:p14="http://schemas.microsoft.com/office/powerpoint/2010/main" val="2785876930"/>
      </p:ext>
    </p:extLst>
  </p:cSld>
  <p:clrMapOvr>
    <a:masterClrMapping/>
  </p:clrMapOvr>
  <p:transition spd="slow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19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81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5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6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8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19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0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1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22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23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822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2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8229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30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title style</a:t>
            </a:r>
          </a:p>
        </p:txBody>
      </p:sp>
      <p:sp>
        <p:nvSpPr>
          <p:cNvPr id="82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sr-Latn-CS"/>
          </a:p>
        </p:txBody>
      </p:sp>
      <p:sp>
        <p:nvSpPr>
          <p:cNvPr id="82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A914A26-AD3F-485C-AA8B-BDC425A933A9}" type="slidenum">
              <a:rPr lang="sr-Latn-CS"/>
              <a:pPr/>
              <a:t>‹#›</a:t>
            </a:fld>
            <a:endParaRPr lang="sr-Latn-CS"/>
          </a:p>
        </p:txBody>
      </p:sp>
      <p:sp>
        <p:nvSpPr>
          <p:cNvPr id="82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r-Latn-CS" smtClean="0"/>
              <a:t>Click to edit Master text styles</a:t>
            </a:r>
          </a:p>
          <a:p>
            <a:pPr lvl="1"/>
            <a:r>
              <a:rPr lang="sr-Latn-CS" smtClean="0"/>
              <a:t>Second level</a:t>
            </a:r>
          </a:p>
          <a:p>
            <a:pPr lvl="2"/>
            <a:r>
              <a:rPr lang="sr-Latn-CS" smtClean="0"/>
              <a:t>Third level</a:t>
            </a:r>
          </a:p>
          <a:p>
            <a:pPr lvl="3"/>
            <a:r>
              <a:rPr lang="sr-Latn-CS" smtClean="0"/>
              <a:t>Fourth level</a:t>
            </a:r>
          </a:p>
          <a:p>
            <a:pPr lvl="4"/>
            <a:r>
              <a:rPr lang="sr-Latn-C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slow">
    <p:zoom/>
  </p:transition>
  <p:timing>
    <p:tnLst>
      <p:par>
        <p:cTn id="1" dur="indefinite" restart="never" nodeType="tmRoot"/>
      </p:par>
    </p:tnLst>
  </p:timing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B6485DA-939E-436F-B2E0-2143AE2FAA96}" type="slidenum">
              <a:rPr lang="en-US"/>
              <a:pPr/>
              <a:t>1</a:t>
            </a:fld>
            <a:endParaRPr lang="en-US"/>
          </a:p>
        </p:txBody>
      </p:sp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3" name="Line 5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063" name="Group 15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>
                  <a:solidFill>
                    <a:schemeClr val="bg2"/>
                  </a:solidFill>
                </a:rPr>
                <a:t>Elektrotehnički</a:t>
              </a:r>
              <a:r>
                <a:rPr lang="en-US">
                  <a:solidFill>
                    <a:schemeClr val="bg2"/>
                  </a:solidFill>
                </a:rPr>
                <a:t> Institut “Nikola Tesla”, Be</a:t>
              </a:r>
              <a:r>
                <a:rPr lang="sr-Latn-CS">
                  <a:solidFill>
                    <a:schemeClr val="bg2"/>
                  </a:solidFill>
                </a:rPr>
                <a:t>ograd</a:t>
              </a:r>
              <a:endParaRPr lang="en-US">
                <a:solidFill>
                  <a:schemeClr val="bg2"/>
                </a:solidFill>
              </a:endParaRPr>
            </a:p>
            <a:p>
              <a:pPr algn="ctr"/>
              <a:r>
                <a:rPr lang="sr-Latn-CS">
                  <a:solidFill>
                    <a:schemeClr val="bg2"/>
                  </a:solidFill>
                </a:rPr>
                <a:t>Centar za Elektromerenja</a:t>
              </a:r>
              <a:endParaRPr lang="en-GB">
                <a:solidFill>
                  <a:schemeClr val="bg2"/>
                </a:solidFill>
              </a:endParaRPr>
            </a:p>
          </p:txBody>
        </p:sp>
        <p:pic>
          <p:nvPicPr>
            <p:cNvPr id="2062" name="Picture 14" descr="INT ZNA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65" name="Text Box 17"/>
          <p:cNvSpPr txBox="1">
            <a:spLocks noChangeArrowheads="1"/>
          </p:cNvSpPr>
          <p:nvPr/>
        </p:nvSpPr>
        <p:spPr bwMode="auto">
          <a:xfrm>
            <a:off x="819150" y="2508250"/>
            <a:ext cx="75914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mtClean="0"/>
              <a:t>SISTEM ZA DALJINSKI ON-LINE MONITORING </a:t>
            </a:r>
          </a:p>
          <a:p>
            <a:pPr algn="ctr"/>
            <a:r>
              <a:rPr lang="en-US" smtClean="0"/>
              <a:t>TRANSFORMATORA U TE PLJEVLJA</a:t>
            </a:r>
            <a:endParaRPr lang="en-US"/>
          </a:p>
        </p:txBody>
      </p:sp>
      <p:sp>
        <p:nvSpPr>
          <p:cNvPr id="2067" name="Text Box 19"/>
          <p:cNvSpPr txBox="1">
            <a:spLocks noChangeArrowheads="1"/>
          </p:cNvSpPr>
          <p:nvPr/>
        </p:nvSpPr>
        <p:spPr bwMode="auto">
          <a:xfrm>
            <a:off x="816444" y="3751263"/>
            <a:ext cx="7684155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sr-Latn-RS" sz="1600"/>
              <a:t>Aleksandar Nikolić</a:t>
            </a:r>
            <a:r>
              <a:rPr lang="sr-Latn-RS" sz="1600"/>
              <a:t>, </a:t>
            </a:r>
            <a:r>
              <a:rPr lang="sr-Latn-RS" sz="1600" smtClean="0"/>
              <a:t>Radoslav Antić, </a:t>
            </a:r>
            <a:r>
              <a:rPr lang="sr-Latn-RS" sz="1600" smtClean="0"/>
              <a:t>Nenad Kartalović, </a:t>
            </a:r>
            <a:r>
              <a:rPr lang="sr-Latn-RS" sz="1600"/>
              <a:t>Nikola Miladinović,</a:t>
            </a:r>
          </a:p>
          <a:p>
            <a:pPr algn="ctr"/>
            <a:r>
              <a:rPr lang="sr-Latn-RS" sz="1600" smtClean="0"/>
              <a:t>Ksenija Drakić, Blagoje Babić</a:t>
            </a:r>
          </a:p>
          <a:p>
            <a:pPr algn="ctr"/>
            <a:r>
              <a:rPr lang="sr-Latn-RS" sz="1600" i="1" smtClean="0"/>
              <a:t>Elektrotehnički institut Nikola Tesla, Beograd, RS</a:t>
            </a:r>
            <a:endParaRPr lang="sr-Latn-RS" sz="1600" i="1"/>
          </a:p>
          <a:p>
            <a:pPr algn="ctr"/>
            <a:endParaRPr lang="sr-Latn-RS" sz="1600" smtClean="0"/>
          </a:p>
          <a:p>
            <a:pPr algn="ctr"/>
            <a:r>
              <a:rPr lang="sr-Latn-RS" sz="1600" smtClean="0"/>
              <a:t>Miomir Tomić, Željko Pejović, Danica Đurović, Zoran Šljukić</a:t>
            </a:r>
            <a:endParaRPr lang="sr-Latn-RS" sz="1600"/>
          </a:p>
          <a:p>
            <a:pPr algn="ctr"/>
            <a:r>
              <a:rPr lang="sr-Latn-RS" sz="1600" i="1" smtClean="0"/>
              <a:t>TE Pljevlja, Pljevlja, CG</a:t>
            </a:r>
            <a:endParaRPr lang="sr-Latn-RS" sz="1600" i="1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133F457-61FC-4961-A9F6-008B1DBEF4CC}" type="slidenum">
              <a:rPr lang="en-US"/>
              <a:pPr/>
              <a:t>10</a:t>
            </a:fld>
            <a:endParaRPr lang="en-US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2400" smtClean="0">
                  <a:solidFill>
                    <a:schemeClr val="bg2"/>
                  </a:solidFill>
                </a:rPr>
                <a:t>Rezultati rada sistema</a:t>
              </a:r>
              <a:endParaRPr lang="sr-Latn-RS" sz="2400" smtClean="0">
                <a:solidFill>
                  <a:schemeClr val="bg2"/>
                </a:solidFill>
              </a:endParaRPr>
            </a:p>
            <a:p>
              <a:pPr algn="ctr"/>
              <a:r>
                <a:rPr lang="it-IT" sz="2400" smtClean="0">
                  <a:solidFill>
                    <a:schemeClr val="bg2"/>
                  </a:solidFill>
                </a:rPr>
                <a:t>monitoringa temperature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3910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4146" name="Picture 2" descr="Ekra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0" y="1288697"/>
            <a:ext cx="5238043" cy="27783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47" name="Picture 3" descr="ekran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334" y="2768948"/>
            <a:ext cx="5802489" cy="3457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03200" y="4195254"/>
            <a:ext cx="26641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Trenutne vrednosti temperature i struje opterećenja (levo),</a:t>
            </a:r>
          </a:p>
          <a:p>
            <a:pPr algn="ctr"/>
            <a:r>
              <a:rPr lang="sr-Latn-RS" smtClean="0"/>
              <a:t>nedeljni podaci iz baze podataka (desno)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297603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133F457-61FC-4961-A9F6-008B1DBEF4CC}" type="slidenum">
              <a:rPr lang="en-US"/>
              <a:pPr/>
              <a:t>11</a:t>
            </a:fld>
            <a:endParaRPr lang="en-US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chemeClr val="bg2"/>
                  </a:solidFill>
                </a:rPr>
                <a:t>Rezultati rada sistema</a:t>
              </a:r>
              <a:r>
                <a:rPr lang="sr-Latn-RS" sz="2400">
                  <a:solidFill>
                    <a:schemeClr val="bg2"/>
                  </a:solidFill>
                </a:rPr>
                <a:t> </a:t>
              </a:r>
              <a:r>
                <a:rPr lang="it-IT" sz="2400">
                  <a:solidFill>
                    <a:schemeClr val="bg2"/>
                  </a:solidFill>
                </a:rPr>
                <a:t>monitoringa</a:t>
              </a:r>
              <a:endParaRPr lang="sr-Latn-RS" sz="2400">
                <a:solidFill>
                  <a:schemeClr val="bg2"/>
                </a:solidFill>
              </a:endParaRPr>
            </a:p>
            <a:p>
              <a:pPr algn="ctr"/>
              <a:r>
                <a:rPr lang="sr-Latn-RS" sz="2400">
                  <a:solidFill>
                    <a:schemeClr val="bg2"/>
                  </a:solidFill>
                </a:rPr>
                <a:t>gasova i vlage u ulju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3910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39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1" y="1274938"/>
            <a:ext cx="4165600" cy="304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107994"/>
              </p:ext>
            </p:extLst>
          </p:nvPr>
        </p:nvGraphicFramePr>
        <p:xfrm>
          <a:off x="4301066" y="1580075"/>
          <a:ext cx="4713814" cy="2743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0319"/>
                <a:gridCol w="401164"/>
                <a:gridCol w="401164"/>
                <a:gridCol w="401164"/>
                <a:gridCol w="401164"/>
                <a:gridCol w="401164"/>
                <a:gridCol w="401164"/>
                <a:gridCol w="420760"/>
                <a:gridCol w="555751"/>
              </a:tblGrid>
              <a:tr h="4353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NIVO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H</a:t>
                      </a:r>
                      <a:r>
                        <a:rPr lang="sr-Latn-RS" sz="1000" baseline="-25000">
                          <a:effectLst/>
                        </a:rPr>
                        <a:t>2,</a:t>
                      </a:r>
                      <a:r>
                        <a:rPr lang="sr-Latn-RS" sz="1000">
                          <a:effectLst/>
                        </a:rPr>
                        <a:t> 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CH</a:t>
                      </a:r>
                      <a:r>
                        <a:rPr lang="sr-Latn-RS" sz="1000" baseline="-25000">
                          <a:effectLst/>
                        </a:rPr>
                        <a:t>4,</a:t>
                      </a:r>
                      <a:r>
                        <a:rPr lang="sr-Latn-RS" sz="1000">
                          <a:effectLst/>
                        </a:rPr>
                        <a:t> 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</a:t>
                      </a:r>
                      <a:r>
                        <a:rPr lang="sr-Latn-RS" sz="1000" baseline="-25000">
                          <a:effectLst/>
                        </a:rPr>
                        <a:t>2</a:t>
                      </a:r>
                      <a:r>
                        <a:rPr lang="sr-Latn-RS" sz="1000">
                          <a:effectLst/>
                        </a:rPr>
                        <a:t>H</a:t>
                      </a:r>
                      <a:r>
                        <a:rPr lang="sr-Latn-RS" sz="1000" baseline="-25000">
                          <a:effectLst/>
                        </a:rPr>
                        <a:t>2,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</a:t>
                      </a:r>
                      <a:r>
                        <a:rPr lang="sr-Latn-RS" sz="1000" baseline="-25000">
                          <a:effectLst/>
                        </a:rPr>
                        <a:t>2</a:t>
                      </a:r>
                      <a:r>
                        <a:rPr lang="sr-Latn-RS" sz="1000">
                          <a:effectLst/>
                        </a:rPr>
                        <a:t>H</a:t>
                      </a:r>
                      <a:r>
                        <a:rPr lang="sr-Latn-RS" sz="1000" baseline="-25000">
                          <a:effectLst/>
                        </a:rPr>
                        <a:t>4,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</a:t>
                      </a:r>
                      <a:r>
                        <a:rPr lang="sr-Latn-RS" sz="1000" baseline="-25000">
                          <a:effectLst/>
                        </a:rPr>
                        <a:t>2</a:t>
                      </a:r>
                      <a:r>
                        <a:rPr lang="sr-Latn-RS" sz="1000">
                          <a:effectLst/>
                        </a:rPr>
                        <a:t>H</a:t>
                      </a:r>
                      <a:r>
                        <a:rPr lang="sr-Latn-RS" sz="1000" baseline="-25000">
                          <a:effectLst/>
                        </a:rPr>
                        <a:t>6,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CO,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CO</a:t>
                      </a:r>
                      <a:r>
                        <a:rPr lang="sr-Latn-RS" sz="1000" baseline="-25000">
                          <a:effectLst/>
                        </a:rPr>
                        <a:t>2,</a:t>
                      </a:r>
                      <a:endParaRPr lang="en-US" sz="10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TDCG ppm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Gasni analizator - prosek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150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330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8816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583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Gasni analizator – max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155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0.2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66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345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9710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 prosek - laboratorija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4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89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257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4767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318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51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Laboratorija - max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8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61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383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6777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503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INT  BLOK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110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90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90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1400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11200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/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Upozorenje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350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75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1200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16000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1800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902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000">
                          <a:effectLst/>
                        </a:rPr>
                        <a:t>Alarm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250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5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150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2000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20000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r-Latn-RS" sz="1000">
                          <a:effectLst/>
                        </a:rPr>
                        <a:t>3000</a:t>
                      </a:r>
                      <a:endParaRPr lang="en-US" sz="1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53155" y="5008054"/>
            <a:ext cx="817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Grafički prikaz promene gasova i vlage u ulju transformatora (levo),</a:t>
            </a:r>
          </a:p>
          <a:p>
            <a:pPr algn="ctr"/>
            <a:r>
              <a:rPr lang="sr-Latn-RS" smtClean="0"/>
              <a:t>poređenje rezultata gasne analize ulja blok transformatora</a:t>
            </a:r>
          </a:p>
          <a:p>
            <a:pPr algn="ctr"/>
            <a:r>
              <a:rPr lang="sr-Latn-RS" smtClean="0"/>
              <a:t>sa on-line uređaja i u laboratorijskim uslovima (desno)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D133F457-61FC-4961-A9F6-008B1DBEF4CC}" type="slidenum">
              <a:rPr lang="en-US"/>
              <a:pPr/>
              <a:t>12</a:t>
            </a:fld>
            <a:endParaRPr lang="en-US"/>
          </a:p>
        </p:txBody>
      </p:sp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907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390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chemeClr val="bg2"/>
                  </a:solidFill>
                </a:rPr>
                <a:t>Rezultati rada sistema</a:t>
              </a:r>
              <a:r>
                <a:rPr lang="sr-Latn-RS" sz="2400">
                  <a:solidFill>
                    <a:schemeClr val="bg2"/>
                  </a:solidFill>
                </a:rPr>
                <a:t> </a:t>
              </a:r>
              <a:r>
                <a:rPr lang="it-IT" sz="2400">
                  <a:solidFill>
                    <a:schemeClr val="bg2"/>
                  </a:solidFill>
                </a:rPr>
                <a:t>monitoringa</a:t>
              </a:r>
              <a:endParaRPr lang="sr-Latn-RS" sz="2400">
                <a:solidFill>
                  <a:schemeClr val="bg2"/>
                </a:solidFill>
              </a:endParaRPr>
            </a:p>
            <a:p>
              <a:pPr algn="ctr"/>
              <a:r>
                <a:rPr lang="sr-Latn-RS" sz="2400" smtClean="0">
                  <a:solidFill>
                    <a:schemeClr val="bg2"/>
                  </a:solidFill>
                </a:rPr>
                <a:t>     parcijalnih pražnjenja blok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3910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" y="1338245"/>
            <a:ext cx="8602024" cy="393366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3155" y="5573508"/>
            <a:ext cx="817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Mape parcijalnih pražnjenja na blok transformatoru</a:t>
            </a:r>
          </a:p>
          <a:p>
            <a:pPr algn="ctr"/>
            <a:r>
              <a:rPr lang="sr-Latn-RS" smtClean="0"/>
              <a:t>za faze F1, F2, F3 i neutralni izvod 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37085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D6401E2-232C-4146-84A0-915CD2A5E833}" type="slidenum">
              <a:rPr lang="en-US"/>
              <a:pPr/>
              <a:t>13</a:t>
            </a:fld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RS" sz="2400" smtClean="0">
                  <a:solidFill>
                    <a:schemeClr val="bg2"/>
                  </a:solidFill>
                </a:rPr>
                <a:t>Pitanja izvestioca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4934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935" name="Content Placeholder 2"/>
          <p:cNvSpPr>
            <a:spLocks/>
          </p:cNvSpPr>
          <p:nvPr/>
        </p:nvSpPr>
        <p:spPr bwMode="auto">
          <a:xfrm>
            <a:off x="0" y="1374775"/>
            <a:ext cx="9144000" cy="2610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vi-VN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Koliko je pomoću industrijskog PLC-a određivanje najtoplije tačke precizno i koliko se ta temperatur</a:t>
            </a:r>
            <a:r>
              <a:rPr lang="sr-Latn-RS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vi-VN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razlikuje od klasičnog mjerenja temperature ulja putem</a:t>
            </a:r>
            <a:r>
              <a:rPr lang="sr-Latn-RS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vi-VN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kontaktnog termometra ili termo sonde?</a:t>
            </a:r>
            <a:endParaRPr lang="sr-Latn-RS" sz="2000" b="1" i="1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6195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 merenje temperature se koriste Pt100 sonde </a:t>
            </a: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etalonirane za očekivani opseg temperatura ulja transformatora (tačnost ±0,3</a:t>
            </a: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  <a:sym typeface="Symbol"/>
              </a:rPr>
              <a:t>). Proračunata temperatura najtoplije tačke, u zavisnosti od optere-ćenja, može da bude i 10C viša od temperature gornjeg ulja.</a:t>
            </a:r>
            <a:endParaRPr lang="en-U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" name="Content Placeholder 2"/>
          <p:cNvSpPr>
            <a:spLocks/>
          </p:cNvSpPr>
          <p:nvPr/>
        </p:nvSpPr>
        <p:spPr bwMode="auto">
          <a:xfrm>
            <a:off x="0" y="3985247"/>
            <a:ext cx="9144000" cy="252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 b="1" i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Da li rashladni sistem sva tri transformatora sada radi u automatskom radu, zavisno od temperature?</a:t>
            </a:r>
          </a:p>
          <a:p>
            <a:pPr marL="361950">
              <a:spcBef>
                <a:spcPct val="20000"/>
              </a:spcBef>
              <a:buClr>
                <a:schemeClr val="hlink"/>
              </a:buClr>
              <a:buSzPct val="60000"/>
            </a:pP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Upravljanje rashladnim sistemom je izvedeno tako da može da radi i u automatskom i u ručnom režimu, s tim da je ostavljen aktivan i postojeći sistem upravljanja po struji opterećenja. Temperaturni monitoring u komandi daje indikaciju da li je rashladna grupa uključena ili ne i da li nalog za uključenje potiče od termoslike.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FD6401E2-232C-4146-84A0-915CD2A5E833}" type="slidenum">
              <a:rPr lang="en-US"/>
              <a:pPr/>
              <a:t>14</a:t>
            </a:fld>
            <a:endParaRPr lang="en-US"/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4931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4932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493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RS" sz="2400">
                  <a:solidFill>
                    <a:schemeClr val="bg2"/>
                  </a:solidFill>
                </a:rPr>
                <a:t>Zaključak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4934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4935" name="Content Placeholder 2"/>
          <p:cNvSpPr>
            <a:spLocks/>
          </p:cNvSpPr>
          <p:nvPr/>
        </p:nvSpPr>
        <p:spPr bwMode="auto">
          <a:xfrm>
            <a:off x="177800" y="1374774"/>
            <a:ext cx="8966200" cy="4980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Značaj realizovanog sistema monitoringa transformatora termoelektrane predstavljenog u radu se ogleda u podizanju efikasnosti praćenja normalnog rada transformatora i predviđanju eventualnih havarijskih stanja, kao i efikasnijem preventivnom održavanju uvidom u sve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neophodne </a:t>
            </a: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parametre</a:t>
            </a:r>
            <a:r>
              <a:rPr lang="en-U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Povezanost sistema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sa lokalnom mrežom elektrane preko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Ethernet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omogućava daljinsko programiranje i nadzor preko Interneta čime se smanju troškovi i vreme potrebno za održavanje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Održavanje sistema je značajno unapređeno mogućnošću daljinskog nadzora i dodatnih analiza rada transformatora od strane eksternih laboratorija i eksperata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8775" indent="-358775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Predloženi sistem monitoringa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takođe </a:t>
            </a: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može da služi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 kao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sekundarna </a:t>
            </a:r>
            <a:r>
              <a:rPr lang="sr-Latn-RS" sz="200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zaštita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koja može jednostavno da se integriše u postojeći sistem zaštite transformatora.</a:t>
            </a:r>
            <a:endParaRPr lang="pl-P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95343244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C7C10FC5-6A99-49C2-B0B6-FC4679609037}" type="slidenum">
              <a:rPr lang="en-US"/>
              <a:pPr/>
              <a:t>2</a:t>
            </a:fld>
            <a:endParaRPr lang="en-US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1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32772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32773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Sadržaj prezentacije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32774" name="Picture 6" descr="INT ZNA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519111" y="1250497"/>
            <a:ext cx="8624887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charset="0"/>
              </a:defRPr>
            </a:lvl1pPr>
            <a:lvl2pPr marL="538163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Tx/>
              <a:buChar char="•"/>
            </a:pPr>
            <a:r>
              <a:rPr lang="sr-Latn-CS" sz="2000">
                <a:latin typeface="Verdana" pitchFamily="34" charset="0"/>
              </a:rPr>
              <a:t> Uvod</a:t>
            </a:r>
          </a:p>
          <a:p>
            <a:pPr>
              <a:lnSpc>
                <a:spcPct val="150000"/>
              </a:lnSpc>
              <a:buFontTx/>
              <a:buChar char="•"/>
            </a:pPr>
            <a:r>
              <a:rPr lang="sr-Latn-CS" sz="2000">
                <a:latin typeface="Verdana" pitchFamily="34" charset="0"/>
              </a:rPr>
              <a:t> Opis instaliranog sistema</a:t>
            </a:r>
          </a:p>
          <a:p>
            <a:pPr marL="450850" indent="-450850">
              <a:lnSpc>
                <a:spcPct val="150000"/>
              </a:lnSpc>
              <a:buFontTx/>
              <a:buChar char="•"/>
            </a:pPr>
            <a:r>
              <a:rPr lang="sr-Latn-CS" sz="2000" smtClean="0">
                <a:latin typeface="Verdana" pitchFamily="34" charset="0"/>
              </a:rPr>
              <a:t>Monitoring temperature transformatora i upravljanje hlađenjem blok transformatora</a:t>
            </a:r>
            <a:endParaRPr lang="sr-Latn-CS" sz="2000">
              <a:latin typeface="Verdana" pitchFamily="34" charset="0"/>
            </a:endParaRPr>
          </a:p>
          <a:p>
            <a:pPr marL="450850" indent="-450850">
              <a:lnSpc>
                <a:spcPct val="150000"/>
              </a:lnSpc>
              <a:buFontTx/>
              <a:buChar char="•"/>
            </a:pPr>
            <a:r>
              <a:rPr lang="sr-Latn-CS" sz="2000" smtClean="0">
                <a:latin typeface="Verdana" pitchFamily="34" charset="0"/>
              </a:rPr>
              <a:t>On-line detekcija gasova i vlage u ulju transformatora</a:t>
            </a:r>
          </a:p>
          <a:p>
            <a:pPr marL="450850" indent="-450850">
              <a:lnSpc>
                <a:spcPct val="150000"/>
              </a:lnSpc>
              <a:buFontTx/>
              <a:buChar char="•"/>
            </a:pPr>
            <a:r>
              <a:rPr lang="sr-Latn-CS" sz="2000" smtClean="0">
                <a:latin typeface="Verdana" pitchFamily="34" charset="0"/>
              </a:rPr>
              <a:t>Monitoring parcijalnih pražnjenja blok transformatora</a:t>
            </a:r>
          </a:p>
          <a:p>
            <a:pPr marL="450850" indent="-450850">
              <a:lnSpc>
                <a:spcPct val="150000"/>
              </a:lnSpc>
              <a:buFontTx/>
              <a:buChar char="•"/>
            </a:pPr>
            <a:r>
              <a:rPr lang="sr-Latn-CS" sz="2000" smtClean="0">
                <a:latin typeface="Verdana" pitchFamily="34" charset="0"/>
              </a:rPr>
              <a:t>Prikaz</a:t>
            </a:r>
            <a:r>
              <a:rPr lang="sr-Latn-CS" sz="2000">
                <a:latin typeface="Verdana" pitchFamily="34" charset="0"/>
              </a:rPr>
              <a:t>, </a:t>
            </a:r>
            <a:r>
              <a:rPr lang="sr-Latn-CS" sz="2000" smtClean="0">
                <a:latin typeface="Verdana" pitchFamily="34" charset="0"/>
              </a:rPr>
              <a:t>obrada </a:t>
            </a:r>
            <a:r>
              <a:rPr lang="sr-Latn-CS" sz="2000">
                <a:latin typeface="Verdana" pitchFamily="34" charset="0"/>
              </a:rPr>
              <a:t>i </a:t>
            </a:r>
            <a:r>
              <a:rPr lang="sr-Latn-CS" sz="2000">
                <a:latin typeface="Verdana" pitchFamily="34" charset="0"/>
              </a:rPr>
              <a:t>arhiviranje </a:t>
            </a:r>
            <a:r>
              <a:rPr lang="sr-Latn-CS" sz="2000" smtClean="0">
                <a:latin typeface="Verdana" pitchFamily="34" charset="0"/>
              </a:rPr>
              <a:t>podataka i komunikacija sa nadređenim računarom – rezultati rada sistema</a:t>
            </a:r>
            <a:endParaRPr lang="sr-Latn-CS" sz="2000">
              <a:latin typeface="Verdana" pitchFamily="34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sr-Latn-CS" sz="2000" smtClean="0">
                <a:latin typeface="Verdana" pitchFamily="34" charset="0"/>
              </a:rPr>
              <a:t> </a:t>
            </a:r>
            <a:r>
              <a:rPr lang="sr-Latn-CS" sz="2000">
                <a:latin typeface="Verdana" pitchFamily="34" charset="0"/>
              </a:rPr>
              <a:t>Zaključak</a:t>
            </a: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E4F84209-18F3-4B8B-B0AC-DF5727B35977}" type="slidenum">
              <a:rPr lang="en-US"/>
              <a:pPr/>
              <a:t>3</a:t>
            </a:fld>
            <a:endParaRPr lang="en-US"/>
          </a:p>
        </p:txBody>
      </p:sp>
      <p:sp>
        <p:nvSpPr>
          <p:cNvPr id="7987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9876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7987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Značaj on-line monitoringa</a:t>
              </a:r>
            </a:p>
            <a:p>
              <a:pPr algn="ctr"/>
              <a:r>
                <a:rPr lang="sr-Latn-CS" sz="2400" smtClean="0">
                  <a:solidFill>
                    <a:schemeClr val="bg2"/>
                  </a:solidFill>
                </a:rPr>
                <a:t>transformatora u termoelektranama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79878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9889" name="Content Placeholder 2"/>
          <p:cNvSpPr>
            <a:spLocks/>
          </p:cNvSpPr>
          <p:nvPr/>
        </p:nvSpPr>
        <p:spPr bwMode="auto">
          <a:xfrm>
            <a:off x="0" y="1125538"/>
            <a:ext cx="91440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Blok transformatori su najveće jedinice u elektranama (snage do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1400MVA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u nuklearnim elektranama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)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 jedni od najvažnijih uređaja u elektro energetskim sistemima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Održavanje ovih transformatora je komplikovano i skupo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Danas se obično čeka na proizvodnju novog blok transformatora i do 2-3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godine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Sistemi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 nadzora ovih transformatora su veoma korisni i neophodni za unapređenje efikasnosti, raspoloživosti i smanjenje rizika i troškova usled neočekivanih otkaza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Monitoring transform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ato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r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 u radu tokom perioda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ks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plo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ta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c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i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je je značajan za precizne analize otkaza uz produženje radnog veka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Održavanje i zamena pojedinih delova se baziraju na trenutnom stanju transformatora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Čuvanje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 relevant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nih podataka za dalje analize i kreiranje istorijskih baza podataka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;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357188" indent="-357188"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</a:rPr>
              <a:t>Mogućnost procene dodatnih troškova rada transformatora.</a:t>
            </a:r>
            <a:endParaRPr lang="pl-PL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807F38A4-77A0-4AEE-8EB8-C87321E1A881}" type="slidenum">
              <a:rPr lang="en-US"/>
              <a:pPr/>
              <a:t>4</a:t>
            </a:fld>
            <a:endParaRPr lang="en-US"/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6979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6980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698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Sistem monitoringa</a:t>
              </a:r>
            </a:p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energetskih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6982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983" name="Text Box 7"/>
          <p:cNvSpPr txBox="1">
            <a:spLocks noChangeArrowheads="1"/>
          </p:cNvSpPr>
          <p:nvPr/>
        </p:nvSpPr>
        <p:spPr bwMode="auto">
          <a:xfrm>
            <a:off x="274638" y="1484313"/>
            <a:ext cx="8532812" cy="5056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73038" indent="-173038">
              <a:defRPr>
                <a:solidFill>
                  <a:schemeClr val="tx1"/>
                </a:solidFill>
                <a:latin typeface="Arial" charset="0"/>
              </a:defRPr>
            </a:lvl1pPr>
            <a:lvl2pPr marL="717550" indent="-179388">
              <a:defRPr>
                <a:solidFill>
                  <a:schemeClr val="tx1"/>
                </a:solidFill>
                <a:latin typeface="Arial" charset="0"/>
              </a:defRPr>
            </a:lvl2pPr>
            <a:lvl3pPr>
              <a:defRPr>
                <a:solidFill>
                  <a:schemeClr val="tx1"/>
                </a:solidFill>
                <a:latin typeface="Arial" charset="0"/>
              </a:defRPr>
            </a:lvl3pPr>
            <a:lvl4pPr>
              <a:defRPr>
                <a:solidFill>
                  <a:schemeClr val="tx1"/>
                </a:solidFill>
                <a:latin typeface="Arial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Analiza kvarova pojedinih komponenti vodi do pregleda procedura inspekcije i održavanja energetskih transformatora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On-line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dijagnostička procena predstavlja uslov za rešavanje uobičajenih režima kvara i zasniva se na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:</a:t>
            </a:r>
            <a:endParaRPr lang="sr-Latn-RS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Većem broju senzora,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Nekoliko on-line modela,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Kontinualnom i automatskom snimanju svih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paramet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r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a,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Wingdings" pitchFamily="2" charset="2"/>
              <a:buChar char="§"/>
            </a:pPr>
            <a:r>
              <a:rPr lang="pl-PL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Alarmima odstupanja od trenda i dostizanja limita.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On-line modeli su fokusirani na kućište transformatora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;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SzPct val="60000"/>
              <a:buFont typeface="Wingdings" pitchFamily="2" charset="2"/>
              <a:buChar char="n"/>
            </a:pP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Ovi 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model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i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se oslanjaju na različite senzore instalirane na transformatoru i u postrojenju, kombinovane sa drugim ručno unetim parametrima.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 </a:t>
            </a:r>
            <a:r>
              <a:rPr lang="sr-Latn-R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Ovi podaci se zatim unose u industrijske standarde i prihvaćene modele, čime se izračunavaju različite izlazne vrednosti</a:t>
            </a: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.</a:t>
            </a:r>
            <a:endParaRPr lang="pl-PL" sz="2000">
              <a:effectLst>
                <a:outerShdw blurRad="38100" dist="38100" dir="2700000" algn="tl">
                  <a:srgbClr val="000000"/>
                </a:outerShdw>
              </a:effectLst>
              <a:latin typeface="Verdana" pitchFamily="34" charset="0"/>
            </a:endParaRPr>
          </a:p>
          <a:p>
            <a:endParaRPr lang="en-US">
              <a:latin typeface="Verdana" pitchFamily="34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36937307-4154-45C6-B18C-CD9D7DC397EB}" type="slidenum">
              <a:rPr lang="en-US"/>
              <a:pPr/>
              <a:t>5</a:t>
            </a:fld>
            <a:endParaRPr lang="en-US"/>
          </a:p>
        </p:txBody>
      </p:sp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39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16740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1674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Dispozicija opreme</a:t>
              </a:r>
            </a:p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monitoringa temperature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16742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6745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201" y="1422400"/>
            <a:ext cx="4165600" cy="2214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746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1422400"/>
            <a:ext cx="3544358" cy="4361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203200" y="3901743"/>
            <a:ext cx="466231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Pozicija senzora za merenje temperature na blok transformatoru (levo),</a:t>
            </a:r>
          </a:p>
          <a:p>
            <a:pPr algn="ctr"/>
            <a:r>
              <a:rPr lang="sr-Latn-RS" smtClean="0"/>
              <a:t>Razvodni orman sa PLC-om za akviziciju temperatura i struja opterećenja, upravljanje rashladnim sistemom i komunikaciju svih uređaja sa nadzornim računarom (desno)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934E57A-CD58-4B6A-86BD-A03314D4C6A2}" type="slidenum">
              <a:rPr lang="en-US"/>
              <a:pPr/>
              <a:t>6</a:t>
            </a:fld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Dispozicija opreme sistema za detekciju</a:t>
              </a:r>
            </a:p>
            <a:p>
              <a:pPr algn="ctr"/>
              <a:r>
                <a:rPr lang="sr-Latn-CS" sz="2400">
                  <a:solidFill>
                    <a:schemeClr val="bg2"/>
                  </a:solidFill>
                </a:rPr>
                <a:t>gasova i vlage u ulju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0838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088" y="1280867"/>
            <a:ext cx="3330222" cy="44402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9229" y="1835903"/>
            <a:ext cx="4440295" cy="33302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53155" y="5834052"/>
            <a:ext cx="817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Gasni analizator na blok transformatoru (levo),</a:t>
            </a:r>
          </a:p>
          <a:p>
            <a:pPr algn="ctr"/>
            <a:r>
              <a:rPr lang="sr-Latn-RS" smtClean="0"/>
              <a:t>gasni analizator na transformatoru sopstvene potrošnje (desno)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2934E57A-CD58-4B6A-86BD-A03314D4C6A2}" type="slidenum">
              <a:rPr lang="en-US"/>
              <a:pPr/>
              <a:t>7</a:t>
            </a:fld>
            <a:endParaRPr lang="en-US"/>
          </a:p>
        </p:txBody>
      </p:sp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35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0836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0837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450850" algn="ctr"/>
              <a:r>
                <a:rPr lang="sr-Latn-CS" sz="2400">
                  <a:solidFill>
                    <a:schemeClr val="bg2"/>
                  </a:solidFill>
                </a:rPr>
                <a:t>Dispozicija opreme </a:t>
              </a:r>
              <a:r>
                <a:rPr lang="sr-Latn-CS" sz="2400">
                  <a:solidFill>
                    <a:schemeClr val="bg2"/>
                  </a:solidFill>
                </a:rPr>
                <a:t>sistema </a:t>
              </a:r>
              <a:r>
                <a:rPr lang="sr-Latn-CS" sz="2400" smtClean="0">
                  <a:solidFill>
                    <a:schemeClr val="bg2"/>
                  </a:solidFill>
                </a:rPr>
                <a:t>za monitoring</a:t>
              </a:r>
            </a:p>
            <a:p>
              <a:pPr marL="722313" algn="ctr"/>
              <a:r>
                <a:rPr lang="sr-Latn-CS" sz="2400" smtClean="0">
                  <a:solidFill>
                    <a:schemeClr val="bg2"/>
                  </a:solidFill>
                </a:rPr>
                <a:t>parcijalnih pražnjenja na blok transformatoru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0838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3122" name="Picture 2" descr="IMG_38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5" y="1312376"/>
            <a:ext cx="4647174" cy="3465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3155" y="5008054"/>
            <a:ext cx="8173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Pozicija </a:t>
            </a:r>
            <a:r>
              <a:rPr lang="en-US" smtClean="0"/>
              <a:t>adaptera i merne impedanse za parcijalna pražnjenja</a:t>
            </a:r>
            <a:r>
              <a:rPr lang="sr-Latn-RS" smtClean="0"/>
              <a:t> na jednom od VN izolatora blok transformatora (levo),</a:t>
            </a:r>
          </a:p>
          <a:p>
            <a:pPr algn="ctr"/>
            <a:r>
              <a:rPr lang="sr-Latn-RS" smtClean="0"/>
              <a:t>priključna kutija za akvizicioni uređaj (desno)</a:t>
            </a:r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920" y="1995355"/>
            <a:ext cx="3710280" cy="278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783978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655AACDE-B5C0-41DE-A257-9F7722FFDA16}" type="slidenum">
              <a:rPr lang="en-US"/>
              <a:pPr/>
              <a:t>8</a:t>
            </a:fld>
            <a:endParaRPr lang="en-US"/>
          </a:p>
        </p:txBody>
      </p:sp>
      <p:sp>
        <p:nvSpPr>
          <p:cNvPr id="121858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1859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1860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1861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pl-PL" sz="2400">
                  <a:solidFill>
                    <a:schemeClr val="bg2"/>
                  </a:solidFill>
                </a:rPr>
                <a:t>Informacioni sistem</a:t>
              </a:r>
            </a:p>
            <a:p>
              <a:pPr algn="ctr"/>
              <a:r>
                <a:rPr lang="pl-PL" sz="2400">
                  <a:solidFill>
                    <a:schemeClr val="bg2"/>
                  </a:solidFill>
                </a:rPr>
                <a:t>monitoringa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1862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1867" name="Picture 11" descr="racunarska mrez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38085"/>
            <a:ext cx="4535748" cy="4125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749" y="2035990"/>
            <a:ext cx="4572000" cy="342783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3155" y="5469719"/>
            <a:ext cx="81731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mtClean="0"/>
              <a:t>Blok dijagram informacionog sistema monitoringa (levo),</a:t>
            </a:r>
          </a:p>
          <a:p>
            <a:pPr algn="ctr"/>
            <a:r>
              <a:rPr lang="sr-Latn-RS" smtClean="0"/>
              <a:t>monitori računara sistema monitoringa u komandi elektrane (desno)</a:t>
            </a:r>
            <a:endParaRPr lang="en-US"/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4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/>
          <a:p>
            <a:fld id="{142D15AF-CA57-4EC0-87BA-723E8C873E85}" type="slidenum">
              <a:rPr lang="en-US"/>
              <a:pPr/>
              <a:t>9</a:t>
            </a:fld>
            <a:endParaRPr lang="en-US"/>
          </a:p>
        </p:txBody>
      </p:sp>
      <p:sp>
        <p:nvSpPr>
          <p:cNvPr id="122882" name="Rectangle 2"/>
          <p:cNvSpPr>
            <a:spLocks noChangeArrowheads="1"/>
          </p:cNvSpPr>
          <p:nvPr/>
        </p:nvSpPr>
        <p:spPr bwMode="auto">
          <a:xfrm>
            <a:off x="0" y="0"/>
            <a:ext cx="9144000" cy="1052513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883" name="Line 3"/>
          <p:cNvSpPr>
            <a:spLocks noChangeShapeType="1"/>
          </p:cNvSpPr>
          <p:nvPr/>
        </p:nvSpPr>
        <p:spPr bwMode="auto">
          <a:xfrm>
            <a:off x="0" y="1125538"/>
            <a:ext cx="9144000" cy="0"/>
          </a:xfrm>
          <a:prstGeom prst="line">
            <a:avLst/>
          </a:prstGeom>
          <a:noFill/>
          <a:ln w="50800">
            <a:pattFill prst="pct25">
              <a:fgClr>
                <a:schemeClr val="tx1"/>
              </a:fgClr>
              <a:bgClr>
                <a:srgbClr val="FFFFFF"/>
              </a:bgClr>
            </a:patt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22884" name="Group 4"/>
          <p:cNvGrpSpPr>
            <a:grpSpLocks/>
          </p:cNvGrpSpPr>
          <p:nvPr/>
        </p:nvGrpSpPr>
        <p:grpSpPr bwMode="auto">
          <a:xfrm>
            <a:off x="0" y="0"/>
            <a:ext cx="9144000" cy="1052513"/>
            <a:chOff x="0" y="0"/>
            <a:chExt cx="5760" cy="663"/>
          </a:xfrm>
        </p:grpSpPr>
        <p:sp>
          <p:nvSpPr>
            <p:cNvPr id="12288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5760" cy="663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it-IT" sz="2400">
                  <a:solidFill>
                    <a:schemeClr val="bg2"/>
                  </a:solidFill>
                </a:rPr>
                <a:t>Rezultati </a:t>
              </a:r>
              <a:r>
                <a:rPr lang="it-IT" sz="2400">
                  <a:solidFill>
                    <a:schemeClr val="bg2"/>
                  </a:solidFill>
                </a:rPr>
                <a:t>rada </a:t>
              </a:r>
              <a:r>
                <a:rPr lang="sr-Latn-RS" sz="2400" smtClean="0">
                  <a:solidFill>
                    <a:schemeClr val="bg2"/>
                  </a:solidFill>
                </a:rPr>
                <a:t>on-line sistema</a:t>
              </a:r>
            </a:p>
            <a:p>
              <a:pPr algn="ctr"/>
              <a:r>
                <a:rPr lang="sr-Latn-RS" sz="2400" smtClean="0">
                  <a:solidFill>
                    <a:schemeClr val="bg2"/>
                  </a:solidFill>
                </a:rPr>
                <a:t>monitoringa </a:t>
              </a:r>
              <a:r>
                <a:rPr lang="sr-Latn-RS" sz="2400" smtClean="0">
                  <a:solidFill>
                    <a:schemeClr val="bg2"/>
                  </a:solidFill>
                </a:rPr>
                <a:t>sva tri transformatora</a:t>
              </a:r>
              <a:endParaRPr lang="en-GB" sz="2400">
                <a:solidFill>
                  <a:schemeClr val="bg2"/>
                </a:solidFill>
              </a:endParaRPr>
            </a:p>
          </p:txBody>
        </p:sp>
        <p:pic>
          <p:nvPicPr>
            <p:cNvPr id="122886" name="Picture 6" descr="INT ZNAK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" y="22"/>
              <a:ext cx="672" cy="6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2891" name="Picture 11" descr="Ekran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99" y="1259768"/>
            <a:ext cx="8675252" cy="472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ija">
  <a:themeElements>
    <a:clrScheme name="Prezentacija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Prezentacija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zentacija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zentacija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1021</TotalTime>
  <Words>940</Words>
  <Application>Microsoft Office PowerPoint</Application>
  <PresentationFormat>On-screen Show (4:3)</PresentationFormat>
  <Paragraphs>172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Times New Roman</vt:lpstr>
      <vt:lpstr>Verdana</vt:lpstr>
      <vt:lpstr>Wingdings</vt:lpstr>
      <vt:lpstr>Prezentacija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Monitoring u TE Pljevlja</dc:title>
  <dc:subject>Prezentacija za CG KO CIGRE 2015</dc:subject>
  <dc:creator>Aleksandar Nikolic</dc:creator>
  <cp:lastModifiedBy>Aleksandar Nikolic</cp:lastModifiedBy>
  <cp:revision>67</cp:revision>
  <dcterms:created xsi:type="dcterms:W3CDTF">2005-02-28T14:17:43Z</dcterms:created>
  <dcterms:modified xsi:type="dcterms:W3CDTF">2015-05-10T16:35:08Z</dcterms:modified>
</cp:coreProperties>
</file>